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2"/>
  </p:sldMasterIdLst>
  <p:notesMasterIdLst>
    <p:notesMasterId r:id="rId2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0385BFA-195E-4E9F-9E8A-86900EEC6D5D}">
      <p14:sectionPr xmlns:p14="http://schemas.microsoft.com/office/powerpoint/2007/7/12/main" xmlns="">
        <p14:section name="Default Section" slideIdLst="256 257 258 259 260 261 262 264 265 267 268 269 270 271 272 273 274 275 276 278 277" id="{377F2CFB-FF29-401A-85B8-B7C5A3DB1740}"/>
      </p14:sectionPr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07/7/12/main" xmlns="" val="0"/>
    </p:ext>
    <p:ext uri="{D31A062A-798A-4329-ABDD-BBA856620510}">
      <p14:defaultImageDpi xmlns:p14="http://schemas.microsoft.com/office/powerpoint/2007/7/12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02" autoAdjust="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66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662BC9-97F9-44F9-AC72-187B537FEDFD}" type="datetimeFigureOut">
              <a:rPr lang="en-US" smtClean="0"/>
              <a:pPr/>
              <a:t>1/14/2011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A4CBE-C1E5-4FA5-839A-BC6819C21C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07/7/12/main" xmlns="" val="2967122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A4CBE-C1E5-4FA5-839A-BC6819C21C5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07/7/12/main" xmlns="" val="4045342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1345-D77E-41F8-837D-465863558273}" type="datetimeFigureOut">
              <a:rPr lang="en-US" smtClean="0"/>
              <a:pPr/>
              <a:t>1/14/2011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F47D-9C97-4B00-B2E8-D4CEB5C0D2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1345-D77E-41F8-837D-465863558273}" type="datetimeFigureOut">
              <a:rPr lang="en-US" smtClean="0"/>
              <a:pPr/>
              <a:t>1/14/2011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F47D-9C97-4B00-B2E8-D4CEB5C0D2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1345-D77E-41F8-837D-465863558273}" type="datetimeFigureOut">
              <a:rPr lang="en-US" smtClean="0"/>
              <a:pPr/>
              <a:t>1/14/2011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F47D-9C97-4B00-B2E8-D4CEB5C0D2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1345-D77E-41F8-837D-465863558273}" type="datetimeFigureOut">
              <a:rPr lang="en-US" smtClean="0"/>
              <a:pPr/>
              <a:t>1/14/2011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F47D-9C97-4B00-B2E8-D4CEB5C0D2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1345-D77E-41F8-837D-465863558273}" type="datetimeFigureOut">
              <a:rPr lang="en-US" smtClean="0"/>
              <a:pPr/>
              <a:t>1/14/2011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F47D-9C97-4B00-B2E8-D4CEB5C0D2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1345-D77E-41F8-837D-465863558273}" type="datetimeFigureOut">
              <a:rPr lang="en-US" smtClean="0"/>
              <a:pPr/>
              <a:t>1/14/2011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F47D-9C97-4B00-B2E8-D4CEB5C0D2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1345-D77E-41F8-837D-465863558273}" type="datetimeFigureOut">
              <a:rPr lang="en-US" smtClean="0"/>
              <a:pPr/>
              <a:t>1/14/2011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F47D-9C97-4B00-B2E8-D4CEB5C0D2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1345-D77E-41F8-837D-465863558273}" type="datetimeFigureOut">
              <a:rPr lang="en-US" smtClean="0"/>
              <a:pPr/>
              <a:t>1/14/2011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F47D-9C97-4B00-B2E8-D4CEB5C0D2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1345-D77E-41F8-837D-465863558273}" type="datetimeFigureOut">
              <a:rPr lang="en-US" smtClean="0"/>
              <a:pPr/>
              <a:t>1/14/2011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F47D-9C97-4B00-B2E8-D4CEB5C0D2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1345-D77E-41F8-837D-465863558273}" type="datetimeFigureOut">
              <a:rPr lang="en-US" smtClean="0"/>
              <a:pPr/>
              <a:t>1/14/2011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F47D-9C97-4B00-B2E8-D4CEB5C0D2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1345-D77E-41F8-837D-465863558273}" type="datetimeFigureOut">
              <a:rPr lang="en-US" smtClean="0"/>
              <a:pPr/>
              <a:t>1/14/2011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16EF47D-9C97-4B00-B2E8-D4CEB5C0D2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611345-D77E-41F8-837D-465863558273}" type="datetimeFigureOut">
              <a:rPr lang="en-US" smtClean="0"/>
              <a:pPr/>
              <a:t>1/14/2011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6EF47D-9C97-4B00-B2E8-D4CEB5C0D2A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microsoft.com/office/2007/relationships/hdphoto" Target="../media/hdphoto5.wdp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714488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SUSPENSION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SYSTEM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4357694"/>
            <a:ext cx="7854696" cy="1752600"/>
          </a:xfrm>
        </p:spPr>
        <p:txBody>
          <a:bodyPr/>
          <a:lstStyle/>
          <a:p>
            <a:pPr algn="ctr"/>
            <a:r>
              <a:rPr lang="en-US" dirty="0" smtClean="0"/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(CUSHION FOR PASSENGERS)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07/7/12/main" xmlns="" val="283557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COMPONENTS OF ANY SUSPENSION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895600"/>
            <a:ext cx="7239000" cy="3352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There are three fundamental components of any suspension system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2"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Springs</a:t>
            </a:r>
          </a:p>
          <a:p>
            <a:pPr lvl="2"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Dampers</a:t>
            </a:r>
          </a:p>
          <a:p>
            <a:pPr lvl="2"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Anti sway bars</a:t>
            </a:r>
          </a:p>
          <a:p>
            <a:pPr marL="667512" lvl="2" indent="0"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07/7/12/main" xmlns="" val="255737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SPRINGS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4152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Coil spring</a:t>
            </a: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Leaf springs</a:t>
            </a:r>
          </a:p>
          <a:p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Air springs</a:t>
            </a: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28A0092B-C50C-407e-A947-70E740481C1C">
                <a14:useLocalDpi xmlns:a14="http://schemas.microsoft.com/office/drawing/2007/7/7/main" xmlns="" val="0"/>
              </a:ext>
            </a:extLst>
          </a:blip>
          <a:stretch>
            <a:fillRect/>
          </a:stretch>
        </p:blipFill>
        <p:spPr>
          <a:xfrm>
            <a:off x="3048000" y="1752600"/>
            <a:ext cx="1981200" cy="1905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28A0092B-C50C-407e-A947-70E740481C1C">
                <a14:useLocalDpi xmlns:a14="http://schemas.microsoft.com/office/drawing/2007/7/7/main" xmlns="" val="0"/>
              </a:ext>
            </a:extLst>
          </a:blip>
          <a:stretch>
            <a:fillRect/>
          </a:stretch>
        </p:blipFill>
        <p:spPr>
          <a:xfrm>
            <a:off x="5681662" y="2971800"/>
            <a:ext cx="2700338" cy="1600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28A0092B-C50C-407e-A947-70E740481C1C">
                <a14:useLocalDpi xmlns:a14="http://schemas.microsoft.com/office/drawing/2007/7/7/main" xmlns="" val="0"/>
              </a:ext>
            </a:extLst>
          </a:blip>
          <a:stretch>
            <a:fillRect/>
          </a:stretch>
        </p:blipFill>
        <p:spPr>
          <a:xfrm>
            <a:off x="2590800" y="4724400"/>
            <a:ext cx="3446887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07/7/12/main" xmlns="" val="1477943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DAMPERS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Three types:- </a:t>
            </a:r>
          </a:p>
          <a:p>
            <a:r>
              <a:rPr lang="en-US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Shock Absorbers:-</a:t>
            </a:r>
            <a:endParaRPr lang="en-US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28A0092B-C50C-407e-A947-70E740481C1C">
                <a14:useLocalDpi xmlns:a14="http://schemas.microsoft.com/office/drawing/2007/7/7/main" xmlns="" val="0"/>
              </a:ext>
            </a:extLst>
          </a:blip>
          <a:stretch>
            <a:fillRect/>
          </a:stretch>
        </p:blipFill>
        <p:spPr>
          <a:xfrm>
            <a:off x="3657600" y="2362200"/>
            <a:ext cx="42672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07/7/12/main" xmlns="" val="183285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219200"/>
            <a:ext cx="7162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26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Struts:-</a:t>
            </a:r>
            <a:endParaRPr lang="en-US" sz="2600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28A0092B-C50C-407e-A947-70E740481C1C">
                <a14:useLocalDpi xmlns:a14="http://schemas.microsoft.com/office/drawing/2007/7/7/main" xmlns="" val="0"/>
              </a:ext>
            </a:extLst>
          </a:blip>
          <a:stretch>
            <a:fillRect/>
          </a:stretch>
        </p:blipFill>
        <p:spPr>
          <a:xfrm>
            <a:off x="2667000" y="1466850"/>
            <a:ext cx="4572000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07/7/12/main" xmlns="" val="210745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90600"/>
            <a:ext cx="47244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26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Anti-sway Bars:- </a:t>
            </a:r>
            <a:r>
              <a:rPr lang="en-US" sz="2800" dirty="0"/>
              <a:t>Anti-sway bars (also known as anti-roll bars) are used along with shock absorbers or struts to give a moving automobile additional stability. An anti-sway bar is a metal rod that spans the entire axle and effectively joins each side of the suspension together.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US" sz="2600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BEBA8EAE-BF5A-486c-A8C5-ECC9F3942E4B">
                <a14:imgProps xmlns:a14="http://schemas.microsoft.com/office/drawing/2007/7/7/main" xmlns="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28A0092B-C50C-407e-A947-70E740481C1C">
                <a14:useLocalDpi xmlns:a14="http://schemas.microsoft.com/office/drawing/2007/7/7/main" xmlns="" val="0"/>
              </a:ext>
            </a:extLst>
          </a:blip>
          <a:stretch>
            <a:fillRect/>
          </a:stretch>
        </p:blipFill>
        <p:spPr>
          <a:xfrm>
            <a:off x="5791200" y="1981200"/>
            <a:ext cx="3124200" cy="233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07/7/12/main" xmlns="" val="298400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TYPES OF SUSPENSION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4000500" y="22479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95800" y="2743200"/>
            <a:ext cx="2514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2133600" y="2743200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1981200" y="28956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6858000" y="28956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295400" y="3048000"/>
            <a:ext cx="1752600" cy="990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FRONT</a:t>
            </a:r>
            <a:endParaRPr lang="en-U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096000" y="3048000"/>
            <a:ext cx="1752600" cy="990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REAR</a:t>
            </a:r>
            <a:endParaRPr lang="en-U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Elbow Connector 30"/>
          <p:cNvCxnSpPr>
            <a:stCxn id="24" idx="2"/>
          </p:cNvCxnSpPr>
          <p:nvPr/>
        </p:nvCxnSpPr>
        <p:spPr>
          <a:xfrm rot="16200000" flipH="1">
            <a:off x="6953250" y="4057650"/>
            <a:ext cx="990600" cy="9525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Elbow Connector 1024"/>
          <p:cNvCxnSpPr>
            <a:stCxn id="24" idx="2"/>
          </p:cNvCxnSpPr>
          <p:nvPr/>
        </p:nvCxnSpPr>
        <p:spPr>
          <a:xfrm rot="5400000">
            <a:off x="6076950" y="4133850"/>
            <a:ext cx="990600" cy="8001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Elbow Connector 1031"/>
          <p:cNvCxnSpPr/>
          <p:nvPr/>
        </p:nvCxnSpPr>
        <p:spPr>
          <a:xfrm rot="16200000" flipH="1">
            <a:off x="2114550" y="4095750"/>
            <a:ext cx="1371600" cy="12573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Elbow Connector 1034"/>
          <p:cNvCxnSpPr/>
          <p:nvPr/>
        </p:nvCxnSpPr>
        <p:spPr>
          <a:xfrm rot="5400000">
            <a:off x="895350" y="4133850"/>
            <a:ext cx="1295400" cy="1257300"/>
          </a:xfrm>
          <a:prstGeom prst="bentConnector3">
            <a:avLst>
              <a:gd name="adj1" fmla="val 4705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04800" y="5029200"/>
            <a:ext cx="19812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INDEPENDENT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514600" y="5029200"/>
            <a:ext cx="20574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NON INDEPENDENT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800600" y="5029200"/>
            <a:ext cx="19812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INDEPENDENT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934200" y="5029200"/>
            <a:ext cx="19812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NON INDEPENDENT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07/7/12/main" xmlns="" val="312750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1066800"/>
            <a:ext cx="70104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FIGURES SHOW DIFFERENCE BETWEEN INDEPENDENT AND NON INDEPENDENT SUSPENSIONS</a:t>
            </a:r>
            <a:endParaRPr lang="en-US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BEBA8EAE-BF5A-486c-A8C5-ECC9F3942E4B">
                <a14:imgProps xmlns:a14="http://schemas.microsoft.com/office/drawing/2007/7/7/main" xmlns="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28A0092B-C50C-407e-A947-70E740481C1C">
                <a14:useLocalDpi xmlns:a14="http://schemas.microsoft.com/office/drawing/2007/7/7/main" xmlns="" val="0"/>
              </a:ext>
            </a:extLst>
          </a:blip>
          <a:stretch>
            <a:fillRect/>
          </a:stretch>
        </p:blipFill>
        <p:spPr>
          <a:xfrm>
            <a:off x="5105400" y="2590800"/>
            <a:ext cx="3352800" cy="2514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BEBA8EAE-BF5A-486c-A8C5-ECC9F3942E4B">
                <a14:imgProps xmlns:a14="http://schemas.microsoft.com/office/drawing/2007/7/7/main" xmlns="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  <a:ext uri="28A0092B-C50C-407e-A947-70E740481C1C">
                <a14:useLocalDpi xmlns:a14="http://schemas.microsoft.com/office/drawing/2007/7/7/main" xmlns="" val="0"/>
              </a:ext>
            </a:extLst>
          </a:blip>
          <a:stretch>
            <a:fillRect/>
          </a:stretch>
        </p:blipFill>
        <p:spPr>
          <a:xfrm>
            <a:off x="762000" y="2590800"/>
            <a:ext cx="3352799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07/7/12/main" xmlns="" val="299721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ADVANTAGES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Comfort to passengers</a:t>
            </a:r>
          </a:p>
          <a:p>
            <a:endParaRPr lang="en-US" dirty="0" smtClean="0"/>
          </a:p>
          <a:p>
            <a:r>
              <a:rPr lang="en-US" dirty="0" smtClean="0"/>
              <a:t>Good handling</a:t>
            </a:r>
          </a:p>
          <a:p>
            <a:endParaRPr lang="en-US" dirty="0" smtClean="0"/>
          </a:p>
          <a:p>
            <a:r>
              <a:rPr lang="en-US" dirty="0" smtClean="0"/>
              <a:t>Shields the vehicle from damage</a:t>
            </a:r>
          </a:p>
          <a:p>
            <a:endParaRPr lang="en-US" dirty="0" smtClean="0"/>
          </a:p>
          <a:p>
            <a:r>
              <a:rPr lang="en-US" dirty="0" smtClean="0"/>
              <a:t>Increases life of vehicle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Keeps the tires pressed firmly to ground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07/7/12/main" xmlns="" val="178811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SPECIALISED SUSPENSIONS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FORMULA ONE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28A0092B-C50C-407e-A947-70E740481C1C">
                <a14:useLocalDpi xmlns:a14="http://schemas.microsoft.com/office/drawing/2007/7/7/main" xmlns="" val="0"/>
              </a:ext>
            </a:extLst>
          </a:blip>
          <a:stretch>
            <a:fillRect/>
          </a:stretch>
        </p:blipFill>
        <p:spPr>
          <a:xfrm>
            <a:off x="3429000" y="2209800"/>
            <a:ext cx="5171140" cy="3505200"/>
          </a:xfrm>
        </p:spPr>
      </p:pic>
      <p:sp>
        <p:nvSpPr>
          <p:cNvPr id="5" name="TextBox 4"/>
          <p:cNvSpPr txBox="1"/>
          <p:nvPr/>
        </p:nvSpPr>
        <p:spPr>
          <a:xfrm>
            <a:off x="457200" y="2209800"/>
            <a:ext cx="28194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MULTI –LINK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SUSPENSION</a:t>
            </a: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07/7/12/main" xmlns="" val="210680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MORDERN TECHNOLOGY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Hydraulic fluid and air suspension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Electronic and active suspensions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07/7/12/main" xmlns="" val="306287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Suspension system is the term given to the system of springs, shock  absorbers and linkages that connects a vehicle to its wheels . It is basically cushion for passengers protects the luggage or any cargo and also itself from damage and wear.</a:t>
            </a:r>
          </a:p>
          <a:p>
            <a:pPr marL="0" indent="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William Brush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the father of suspension system in automobiles.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07/7/12/main" xmlns="" val="388560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fontScale="85000" lnSpcReduction="20000"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Times New Roman"/>
                <a:ea typeface="Calibri"/>
                <a:cs typeface="Times New Roman"/>
              </a:rPr>
              <a:t>From the whole discussion in suspension system, I observe that suspension system is like </a:t>
            </a:r>
            <a:r>
              <a:rPr lang="en-US" sz="2800" b="1" dirty="0">
                <a:latin typeface="Times New Roman"/>
                <a:ea typeface="Calibri"/>
                <a:cs typeface="Times New Roman"/>
              </a:rPr>
              <a:t>a white blood cell .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As white blood cell provides energy to our body to fight against diseases or viruses which try to destroy or try to decrease our life ,in the similar </a:t>
            </a:r>
            <a:r>
              <a:rPr lang="en-US" sz="2800" dirty="0" smtClean="0">
                <a:latin typeface="Times New Roman"/>
                <a:ea typeface="Calibri"/>
                <a:cs typeface="Times New Roman"/>
              </a:rPr>
              <a:t>way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 </a:t>
            </a:r>
            <a:r>
              <a:rPr lang="en-US" sz="2800" b="1" dirty="0" smtClean="0">
                <a:latin typeface="Times New Roman"/>
                <a:ea typeface="Calibri"/>
                <a:cs typeface="Times New Roman"/>
              </a:rPr>
              <a:t>suspension </a:t>
            </a:r>
            <a:r>
              <a:rPr lang="en-US" sz="2800" b="1" dirty="0">
                <a:latin typeface="Times New Roman"/>
                <a:ea typeface="Calibri"/>
                <a:cs typeface="Times New Roman"/>
              </a:rPr>
              <a:t>system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provides the energy to a vehicle to protect itself from damaging, increasing life of the vehicle ,increases the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handing,increases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comfort of passengers and many more.</a:t>
            </a:r>
            <a:endParaRPr lang="en-US" sz="2400" dirty="0">
              <a:latin typeface="Calibri"/>
              <a:ea typeface="Calibri"/>
              <a:cs typeface="Times New Roman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Times New Roman"/>
                <a:ea typeface="Calibri"/>
                <a:cs typeface="Times New Roman"/>
              </a:rPr>
              <a:t>So, according to me if you remove the suspension system, then you feel like in bull- cart </a:t>
            </a:r>
            <a:r>
              <a:rPr lang="en-US" sz="2800" dirty="0" smtClean="0">
                <a:latin typeface="Times New Roman"/>
                <a:ea typeface="Calibri"/>
                <a:cs typeface="Times New Roman"/>
              </a:rPr>
              <a:t>in 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Audi , Mercedes types luxurious cars. The only difference is </a:t>
            </a:r>
            <a:r>
              <a:rPr lang="en-US" sz="2800" b="1" dirty="0">
                <a:latin typeface="Times New Roman"/>
                <a:ea typeface="Calibri"/>
                <a:cs typeface="Times New Roman"/>
              </a:rPr>
              <a:t>speed.</a:t>
            </a:r>
            <a:endParaRPr lang="en-US" sz="2400" dirty="0">
              <a:latin typeface="Calibri"/>
              <a:ea typeface="Calibri"/>
              <a:cs typeface="Times New Roman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Times New Roman"/>
                <a:ea typeface="Calibri"/>
                <a:cs typeface="Times New Roman"/>
              </a:rPr>
              <a:t>So, the scope of Suspension System is Too Bright.</a:t>
            </a:r>
            <a:endParaRPr lang="en-US" sz="24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07/7/12/main" xmlns="" val="408655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THANKS</a:t>
            </a:r>
            <a:endParaRPr lang="en-US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07/7/12/main" xmlns="" val="224307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ROLE OF SUSPENSION SYSTEM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main role of suspension system are as follows: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supports the weight of vehicle .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Provides smoother  ride for the driver and passengers i.e. acts as cushion.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Protects your vehicle from damage and wear .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also plays a critical role in maintaining self driving conditions.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also keeps the wheels pressed firmly to the ground for traction .  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isolates the body from road shocks and vibrations which would otherwise be transferred to the passengers and load.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07/7/12/main" xmlns="" val="157987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PRINCIPLE OF SUSPENSION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Principle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:-When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tire hits an obstruction, there is a reaction force. The size of this reaction force depends on 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unsprung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mass at each wheel assembly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In general, the larger the ratio of sprung weight to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unsprung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weight, the less the body and vehicle occupants are affected by bumps, dips, and other surface imperfections such as small bridges. A large sprung weight to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unsprung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weight ratio can also impact vehicle control. </a:t>
            </a:r>
          </a:p>
          <a:p>
            <a:pPr marL="0" indent="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07/7/12/main" xmlns="" val="363421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DEFINITIONS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SPRUNG &amp;UNSPRUNG MASS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Sprung mass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:-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Sprung mass (weight)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refers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vehicle parts supported 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suspension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system, such as the body, frame,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engine,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internal 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components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passengers,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cargo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Unsprung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mass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nsprung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mass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refers to the components that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follow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road contours, such as wheels,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tires,brake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assemblies, and any part of the steering and suspension not supported by the springs.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BEBA8EAE-BF5A-486c-A8C5-ECC9F3942E4B">
                <a14:imgProps xmlns:a14="http://schemas.microsoft.com/office/drawing/2007/7/7/main" xmlns="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28A0092B-C50C-407e-A947-70E740481C1C">
                <a14:useLocalDpi xmlns:a14="http://schemas.microsoft.com/office/drawing/2007/7/7/main" xmlns="" val="0"/>
              </a:ext>
            </a:extLst>
          </a:blip>
          <a:stretch>
            <a:fillRect/>
          </a:stretch>
        </p:blipFill>
        <p:spPr>
          <a:xfrm>
            <a:off x="5715000" y="3048000"/>
            <a:ext cx="289560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07/7/12/main" xmlns="" val="214053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WORKING OF SUSPENSION SYSTEM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2672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road is perfectly flat i.e. without irregularities. Even a freshly paved highways have subtle imperfections that can be interact with vehicle’s wheels. These are the imperfections that apply forces on wheels.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According to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Newton ‘s law of motion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forces have both magnitude and direction.</a:t>
            </a:r>
          </a:p>
          <a:p>
            <a:pPr marL="0" indent="0"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>
                <a:latin typeface="Times New Roman" pitchFamily="18" charset="0"/>
                <a:ea typeface="Calibri"/>
                <a:cs typeface="Times New Roman" pitchFamily="18" charset="0"/>
              </a:rPr>
              <a:t>A bump in the road causes the wheel to move up and down perpendicular to the road surface</a:t>
            </a:r>
            <a:r>
              <a:rPr lang="en-US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. The magnitude of course ,depends on whether the wheel is striking a giant bump or a tiny speck. Thus, either the wheel experiences  a vertical acceleration as it passes over an imperfection.   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07/7/12/main" xmlns="" val="386973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38200" y="11430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below figure shows Horizontal/Vertical Acceleration:</a:t>
            </a:r>
          </a:p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BEBA8EAE-BF5A-486c-A8C5-ECC9F3942E4B">
                <a14:imgProps xmlns:a14="http://schemas.microsoft.com/office/drawing/2007/7/7/main" xmlns="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28A0092B-C50C-407e-A947-70E740481C1C">
                <a14:useLocalDpi xmlns:a14="http://schemas.microsoft.com/office/drawing/2007/7/7/main" xmlns="" val="0"/>
              </a:ext>
            </a:extLst>
          </a:blip>
          <a:stretch>
            <a:fillRect/>
          </a:stretch>
        </p:blipFill>
        <p:spPr>
          <a:xfrm>
            <a:off x="1371600" y="1905000"/>
            <a:ext cx="6400800" cy="3810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62000" y="5334000"/>
            <a:ext cx="7543800" cy="490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latin typeface="Times New Roman"/>
                <a:ea typeface="Calibri"/>
                <a:cs typeface="Times New Roman"/>
              </a:rPr>
              <a:t>	</a:t>
            </a:r>
            <a:endParaRPr lang="en-US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07/7/12/main" xmlns="" val="355466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PARTS OF TYPICAL SUSPENSION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>
            <a:normAutofit fontScale="92500" lnSpcReduction="10000"/>
          </a:bodyPr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dirty="0" smtClean="0">
                <a:latin typeface="Times New Roman"/>
                <a:ea typeface="Calibri"/>
                <a:cs typeface="Times New Roman"/>
              </a:rPr>
              <a:t>	The 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suspension of a car is actually part of the chassis, which comprises all of the important systems located beneath the car's </a:t>
            </a:r>
            <a:r>
              <a:rPr lang="en-US" sz="2800" dirty="0" smtClean="0">
                <a:latin typeface="Times New Roman"/>
                <a:ea typeface="Calibri"/>
                <a:cs typeface="Times New Roman"/>
              </a:rPr>
              <a:t>body. These system include :</a:t>
            </a:r>
          </a:p>
          <a:p>
            <a:pPr lvl="2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 smtClean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Frame	</a:t>
            </a:r>
            <a:endParaRPr lang="en-US" sz="3000" dirty="0" smtClean="0">
              <a:solidFill>
                <a:schemeClr val="tx2"/>
              </a:solidFill>
              <a:latin typeface="Times New Roman"/>
              <a:ea typeface="Calibri"/>
              <a:cs typeface="Times New Roman"/>
            </a:endParaRPr>
          </a:p>
          <a:p>
            <a:pPr lvl="2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 smtClean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Suspension system</a:t>
            </a:r>
          </a:p>
          <a:p>
            <a:pPr lvl="2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 smtClean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Steering system</a:t>
            </a:r>
          </a:p>
          <a:p>
            <a:pPr lvl="2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 smtClean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Tires or Wheels</a:t>
            </a:r>
            <a:r>
              <a:rPr lang="en-US" dirty="0">
                <a:latin typeface="Times New Roman"/>
                <a:ea typeface="Calibri"/>
                <a:cs typeface="Times New Roman"/>
              </a:rPr>
              <a:t>	</a:t>
            </a:r>
            <a:endParaRPr lang="en-US" sz="1900" dirty="0">
              <a:latin typeface="Calibri"/>
              <a:ea typeface="Calibri"/>
              <a:cs typeface="Times New Roman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07/7/12/main" xmlns="" val="186401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990600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basic components of car suspension system shown by figure 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28A0092B-C50C-407e-A947-70E740481C1C">
                <a14:useLocalDpi xmlns:a14="http://schemas.microsoft.com/office/drawing/2007/7/7/main" xmlns="" val="0"/>
              </a:ext>
            </a:extLst>
          </a:blip>
          <a:stretch>
            <a:fillRect/>
          </a:stretch>
        </p:blipFill>
        <p:spPr>
          <a:xfrm>
            <a:off x="1600200" y="2209800"/>
            <a:ext cx="60198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07/7/12/main" xmlns="" val="369232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2010-02-16T08:09:29Z</outs:dateTime>
      <outs:isPinned>true</outs:isPinned>
    </outs:relatedDate>
    <outs:relatedDate>
      <outs:type>2</outs:type>
      <outs:displayName>Created</outs:displayName>
      <outs:dateTime>2010-02-14T07:12:45Z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scorpian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scorpian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C103413D-026E-42B2-B44B-A958A9369922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608</TotalTime>
  <Words>597</Words>
  <Application>Microsoft Office PowerPoint</Application>
  <PresentationFormat>On-screen Show (4:3)</PresentationFormat>
  <Paragraphs>91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SUSPENSION SYSTEM </vt:lpstr>
      <vt:lpstr>INTRODUCTION</vt:lpstr>
      <vt:lpstr>ROLE OF SUSPENSION SYSTEM</vt:lpstr>
      <vt:lpstr>PRINCIPLE OF SUSPENSION</vt:lpstr>
      <vt:lpstr>DEFINITIONS OF SPRUNG &amp;UNSPRUNG MASS</vt:lpstr>
      <vt:lpstr>WORKING OF SUSPENSION SYSTEM</vt:lpstr>
      <vt:lpstr>Slide 7</vt:lpstr>
      <vt:lpstr>PARTS OF TYPICAL SUSPENSION</vt:lpstr>
      <vt:lpstr>Slide 9</vt:lpstr>
      <vt:lpstr>COMPONENTS OF ANY SUSPENSION</vt:lpstr>
      <vt:lpstr>SPRINGS</vt:lpstr>
      <vt:lpstr>DAMPERS</vt:lpstr>
      <vt:lpstr>Slide 13</vt:lpstr>
      <vt:lpstr>Slide 14</vt:lpstr>
      <vt:lpstr>TYPES OF SUSPENSION</vt:lpstr>
      <vt:lpstr>Slide 16</vt:lpstr>
      <vt:lpstr>ADVANTAGES</vt:lpstr>
      <vt:lpstr>SPECIALISED SUSPENSIONS FORMULA ONE</vt:lpstr>
      <vt:lpstr>MORDERN TECHNOLOGY</vt:lpstr>
      <vt:lpstr>CONCLUSION</vt:lpstr>
      <vt:lpstr> THANKS</vt:lpstr>
    </vt:vector>
  </TitlesOfParts>
  <Manager>KOTAK YASH</Manager>
  <Company>ROYAL MECHANICAL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suspenion system</dc:title>
  <dc:subject>MECHANICAL ENGINEERING</dc:subject>
  <dc:creator>ANSHUL SINGH KUSHWAHA</dc:creator>
  <cp:keywords>ROYAL MECHANICAL</cp:keywords>
  <dc:description>Specially designed for mechanical engineers.</dc:description>
  <dcterms:created xsi:type="dcterms:W3CDTF">2010-02-14T07:12:45Z</dcterms:created>
  <dcterms:modified xsi:type="dcterms:W3CDTF">2011-01-14T15:52:33Z</dcterms:modified>
  <cp:category>POWERPOINT PRESENTATION(PPT)</cp:category>
  <cp:contentType>ENGINEERING PPT</cp:contentType>
  <cp:contentStatus>EXCELLENT</cp:contentStatus>
  <dc:language>ENGLISH</dc:language>
</cp:coreProperties>
</file>